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48" r:id="rId2"/>
    <p:sldId id="258" r:id="rId3"/>
    <p:sldId id="259" r:id="rId4"/>
    <p:sldId id="260" r:id="rId5"/>
    <p:sldId id="347" r:id="rId6"/>
    <p:sldId id="261" r:id="rId7"/>
    <p:sldId id="262" r:id="rId8"/>
    <p:sldId id="265" r:id="rId9"/>
    <p:sldId id="263" r:id="rId10"/>
    <p:sldId id="264" r:id="rId11"/>
    <p:sldId id="331" r:id="rId12"/>
    <p:sldId id="269" r:id="rId13"/>
    <p:sldId id="271" r:id="rId14"/>
    <p:sldId id="479" r:id="rId15"/>
    <p:sldId id="480" r:id="rId16"/>
    <p:sldId id="411" r:id="rId17"/>
    <p:sldId id="474" r:id="rId18"/>
    <p:sldId id="475" r:id="rId19"/>
    <p:sldId id="476" r:id="rId20"/>
    <p:sldId id="477" r:id="rId21"/>
    <p:sldId id="527" r:id="rId22"/>
    <p:sldId id="528" r:id="rId23"/>
    <p:sldId id="332" r:id="rId24"/>
    <p:sldId id="333" r:id="rId25"/>
    <p:sldId id="268" r:id="rId26"/>
    <p:sldId id="330" r:id="rId27"/>
    <p:sldId id="270" r:id="rId28"/>
    <p:sldId id="316" r:id="rId29"/>
    <p:sldId id="317" r:id="rId30"/>
    <p:sldId id="325" r:id="rId31"/>
    <p:sldId id="335" r:id="rId32"/>
    <p:sldId id="315" r:id="rId33"/>
    <p:sldId id="314" r:id="rId34"/>
    <p:sldId id="306" r:id="rId35"/>
    <p:sldId id="336" r:id="rId36"/>
    <p:sldId id="304" r:id="rId37"/>
    <p:sldId id="305" r:id="rId38"/>
    <p:sldId id="529" r:id="rId39"/>
    <p:sldId id="468" r:id="rId40"/>
    <p:sldId id="267" r:id="rId41"/>
    <p:sldId id="329" r:id="rId42"/>
    <p:sldId id="276" r:id="rId43"/>
    <p:sldId id="278" r:id="rId44"/>
    <p:sldId id="418" r:id="rId45"/>
    <p:sldId id="326" r:id="rId46"/>
    <p:sldId id="328" r:id="rId47"/>
    <p:sldId id="277" r:id="rId48"/>
    <p:sldId id="279" r:id="rId49"/>
    <p:sldId id="28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26"/>
  </p:normalViewPr>
  <p:slideViewPr>
    <p:cSldViewPr snapToGrid="0" snapToObjects="1">
      <p:cViewPr varScale="1">
        <p:scale>
          <a:sx n="109" d="100"/>
          <a:sy n="109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sequences originated from different departments in the South of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were first isolated in the department of tarn and then spread through the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then used the structured coalescent to infer how and between which departments H5N8 was spread.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we inferred what predictors potentially correlated with these transmission dynamics.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there were different culling events that took place in order to reduced the spread of avian influenza A/H5N8.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the timings of these events as potential predicts of how transmission dynamics changed between </a:t>
            </a:r>
            <a:r>
              <a:rPr lang="en-US" dirty="0" err="1"/>
              <a:t>departements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7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4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Here, I show phylogenetic tree reconstructed from SARS-CoV-2 sequences isolated in Washington State and around to world, where samples from Washington State are colored based on the county they were isolated 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After an initial introduction, SARS-CoV-2 spread mostly around Seattle, but more widespread around the state soon thereafter.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Viruses introduced early differed from those later, most notably by a amino acid substitution in the spike protein.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These two variants are referred to as 614D and  614G.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77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614G emerged in Europe and soon became the dominant spike variant around the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The same pattern could be observed in Washington State, leading us to investigate why it took over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4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used phylodynamic approaches to study how the case load of the two different variants changed over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Reconstructing the effective population size, as measure proportional to the number of infected over time, of the spike variants reveals different temporal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614D dominated early, but soon declined, while 614G cases peaked much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9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reconstruct how the reproduction number, that is the number of secondary infections per infected individual changed over time using </a:t>
            </a:r>
            <a:r>
              <a:rPr lang="en-US" dirty="0" err="1"/>
              <a:t>phylodynamics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revealed that the transmission dynamics of 614D cases change with mobility patterns in King County while 614G cases are more consistent with mobility patterns outside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35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these phylodynamic methods to get an idea of how important introductions are in driving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introductions from outside the state played only a minor role (after the initial introduction) in driving cases of 614D, but played a major role in driving 614G cases, the dominant variant at that time in Europe and the North East of the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suggest that the changes in local frequencies of the two different spike variants very driven by different timings of when local measure were introduced and by a large number of introductions of 614G viruses from outside the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36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35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0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18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2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45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80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7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2016 and 2017, there was an outbreak of influenza A/H5N8 in France.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outbreak mainly took place in the </a:t>
            </a:r>
            <a:r>
              <a:rPr lang="en-US" dirty="0" err="1"/>
              <a:t>fois</a:t>
            </a:r>
            <a:r>
              <a:rPr lang="en-US" dirty="0"/>
              <a:t> gras growing region.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study the spread of H5N8, influenza A/H5N8 sequences isolated from different farms in different department were sequenced.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be/article-abstract/34/11/2970/3896419" TargetMode="External"/><Relationship Id="rId2" Type="http://schemas.openxmlformats.org/officeDocument/2006/relationships/hyperlink" Target="https://doi.org/10.1371/journal.pcbi.10005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ve/vez030" TargetMode="External"/><Relationship Id="rId5" Type="http://schemas.openxmlformats.org/officeDocument/2006/relationships/hyperlink" Target="https://doi.org/10.1371/journal.ppat.1003932" TargetMode="External"/><Relationship Id="rId4" Type="http://schemas.openxmlformats.org/officeDocument/2006/relationships/hyperlink" Target="https://doi.org/10.1093/molbev/msw06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6" name="Picture 5" descr="A picture containing text, font, logo, circle&#10;&#10;Description automatically generated">
            <a:extLst>
              <a:ext uri="{FF2B5EF4-FFF2-40B4-BE49-F238E27FC236}">
                <a16:creationId xmlns:a16="http://schemas.microsoft.com/office/drawing/2014/main" id="{876B89B1-33A0-4B9B-ACB3-06F24FBF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53" y="4848685"/>
            <a:ext cx="2028093" cy="20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8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locations are considered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4D3B5-82AD-5646-BFBC-796E5979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76016-B560-BB47-BF53-0CD2474E942F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263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 trait analyses treat geography the same way as substitutions are treated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number of states instead of the 4 nucleotides are considered, but only one position. The number of states corresponds to discrete locations. </a:t>
            </a:r>
          </a:p>
          <a:p>
            <a:endParaRPr lang="en-US" b="1" dirty="0"/>
          </a:p>
          <a:p>
            <a:r>
              <a:rPr lang="en-US" dirty="0"/>
              <a:t>Some transition model between states (can be asymmetric) which are the migration rates.</a:t>
            </a:r>
          </a:p>
          <a:p>
            <a:endParaRPr lang="en-US" dirty="0"/>
          </a:p>
          <a:p>
            <a:r>
              <a:rPr lang="en-US" dirty="0"/>
              <a:t>Is not a tree prior, as such, a separate tree prior is needed.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7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07699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232-9803-384B-A638-531D93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rates in the DTA model can be informed by transportation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AF773-5B84-D045-B7A4-25B878A8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8E3A1B-D2F7-7448-A95D-7AEDDE4D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" y="1690688"/>
            <a:ext cx="504769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D0EC7-4DA9-2848-A2AE-B1426168ACDE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Lemey</a:t>
            </a:r>
            <a:r>
              <a:rPr lang="en-US" dirty="0"/>
              <a:t> et al., 2014,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D0FD03-5DBE-1640-852E-27FF3F0A1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1"/>
          <a:stretch/>
        </p:blipFill>
        <p:spPr bwMode="auto">
          <a:xfrm>
            <a:off x="5708785" y="1531144"/>
            <a:ext cx="3327639" cy="50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9F8CF2-B5BC-5613-1D5F-FF691DE6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We track the ancestry of 4 viruses isolated from 4 people in 3 locations from present to past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0E487-D5B9-9D11-58EA-9A6DAC28A0E2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 A. Rasmussen, &amp; T. Stadler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“The Structured Coalescent and its Approximations”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Molecular Biology and Evolution, 2017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7942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Lineages can have originated from a different location at a rate given by the migration rate.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0E487-D5B9-9D11-58EA-9A6DAC28A0E2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 A. Rasmussen, &amp; T. Stadler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“The Structured Coalescent and its Approximations”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Molecular Biology and Evolution, 2017</a:t>
            </a:r>
            <a:endParaRPr lang="en-US" sz="1400" i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2FB0F12-56FB-C096-4CF6-95B717DA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FFEC2E7-7BEB-D0D8-D108-292A15A8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Two lineages can share a common ancestor at a rate inverse proportional to the Ne of location blue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0E487-D5B9-9D11-58EA-9A6DAC28A0E2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 A. Rasmussen, &amp; T. Stadler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“The Structured Coalescent and its Approximations”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Molecular Biology and Evolution, 2017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4103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B7E1268-D547-44BA-FCBD-D914ECC1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Two lineages can share a common ancestor at a </a:t>
            </a:r>
            <a:r>
              <a:rPr lang="en-US" sz="3600" dirty="0"/>
              <a:t>rate inverse proportional to the Ne of location yellow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0E487-D5B9-9D11-58EA-9A6DAC28A0E2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 A. Rasmussen, &amp; T. Stadler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“The Structured Coalescent and its Approximations”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Molecular Biology and Evolution, 2017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932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093E8F6-AA63-D8E5-7FA1-86E4B01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Lineages can have originated from a different location at a rate given by the migration rate.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0E487-D5B9-9D11-58EA-9A6DAC28A0E2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 A. Rasmussen, &amp; T. Stadler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“The Structured Coalescent and its Approximations”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Molecular Biology and Evolution, 2017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9431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6AD25C8D-43DD-2BAD-F384-3B8FBF66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And then coalesce again in location blue, reaching the root of the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0E487-D5B9-9D11-58EA-9A6DAC28A0E2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 A. Rasmussen, &amp; T. Stadler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“The Structured Coalescent and its Approximations”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Molecular Biology and Evolution, 2017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8429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2663509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B354B4F-6AC2-8781-356D-985A41BC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structured coalescent models how lineages coalesce within and migrate between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0E487-D5B9-9D11-58EA-9A6DAC28A0E2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 A. Rasmussen, &amp; T. Stadler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“The Structured Coalescent and its Approximations”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Molecular Biology and Evolution, 2017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80059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59160-8F9F-124D-7F4C-0D096573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This allows us to estimate how migration rates between locations differ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0E487-D5B9-9D11-58EA-9A6DAC28A0E2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 A. Rasmussen, &amp; T. Stadler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“The Structured Coalescent and its Approximations”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Molecular Biology and Evolution, 2017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2128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4F4273-24A3-EC20-8D2A-562F80B1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29936"/>
            <a:ext cx="7315200" cy="408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Or how the number of infected individuals differs between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0E487-D5B9-9D11-58EA-9A6DAC28A0E2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Müller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 A. Rasmussen, &amp; T. Stadler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“The Structured Coalescent and its Approximations”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Molecular Biology and Evolution, 2017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33566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607037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trends in camel to human transmissions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B3E37A-6510-BD06-265C-DFBFB311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2" y="1406822"/>
            <a:ext cx="6834816" cy="492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7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MASCOT approximates the structured coalescent to dramatically improve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2018, </a:t>
            </a:r>
            <a:r>
              <a:rPr lang="en-US" i="1" dirty="0" err="1"/>
              <a:t>Bioinf</a:t>
            </a:r>
            <a:r>
              <a:rPr lang="en-US" i="1" dirty="0"/>
              <a:t>.</a:t>
            </a:r>
          </a:p>
        </p:txBody>
      </p:sp>
      <p:pic>
        <p:nvPicPr>
          <p:cNvPr id="9" name="New picture">
            <a:extLst>
              <a:ext uri="{FF2B5EF4-FFF2-40B4-BE49-F238E27FC236}">
                <a16:creationId xmlns:a16="http://schemas.microsoft.com/office/drawing/2014/main" id="{B4FDF722-93A8-7C4D-A6CC-4927A116F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6854" y="1825625"/>
            <a:ext cx="5578292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18D9-6780-E047-8770-9CD2A703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336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Migration rates and effective population sizes can be informed using outside data in a GLM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48B9F-1BE9-F945-8C96-36EE43B8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20" y="1908932"/>
            <a:ext cx="8036759" cy="4422595"/>
          </a:xfrm>
        </p:spPr>
      </p:pic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0" y="365125"/>
            <a:ext cx="6504709" cy="1837748"/>
          </a:xfrm>
        </p:spPr>
        <p:txBody>
          <a:bodyPr>
            <a:normAutofit/>
          </a:bodyPr>
          <a:lstStyle/>
          <a:p>
            <a:r>
              <a:rPr lang="en-US" dirty="0"/>
              <a:t>Time dependent predictors can be linked to migration rates and effective population sizes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C5309-9E68-D348-9C14-13544B52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102" y="220398"/>
            <a:ext cx="4224989" cy="650766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3ECB-8A30-184F-9D94-CCF66115AFC0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al., 2019,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93050-EB2D-CE4A-A106-1E322AB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9" y="2573517"/>
            <a:ext cx="3972589" cy="39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5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2016 and 2017, there was an Influenza A/H5N8 outbreak in France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 descr="A group of penguins&#10;&#10;Description automatically generated with medium confidence">
            <a:extLst>
              <a:ext uri="{FF2B5EF4-FFF2-40B4-BE49-F238E27FC236}">
                <a16:creationId xmlns:a16="http://schemas.microsoft.com/office/drawing/2014/main" id="{02E5DACD-E821-7142-A36E-242E3069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02" y="1559521"/>
            <a:ext cx="6751734" cy="418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49363-506C-B348-8417-C984A72A010A}"/>
              </a:ext>
            </a:extLst>
          </p:cNvPr>
          <p:cNvSpPr txBox="1"/>
          <p:nvPr/>
        </p:nvSpPr>
        <p:spPr>
          <a:xfrm>
            <a:off x="1319039" y="5868956"/>
            <a:ext cx="898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www.nbcnews.com</a:t>
            </a:r>
            <a:r>
              <a:rPr lang="en-US" dirty="0"/>
              <a:t>/news/world/french-foie-gras-makers-fear-worst-bird-flu-toll-rises-n721276</a:t>
            </a:r>
          </a:p>
        </p:txBody>
      </p:sp>
    </p:spTree>
    <p:extLst>
      <p:ext uri="{BB962C8B-B14F-4D97-AF65-F5344CB8AC3E}">
        <p14:creationId xmlns:p14="http://schemas.microsoft.com/office/powerpoint/2010/main" val="410463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Cases first appeared in the department (state) of tarn and H5N8 was soon detected in other regions as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7A316-BA56-D64C-88FE-F2EBA7F59AD4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6D49A0D5-7F03-5AFB-9475-6307322B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3" y="1658888"/>
            <a:ext cx="8345646" cy="43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H3N2 sequences show spatial clustering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51AA9-DA9C-BA4F-8C87-9FBB425A0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80" y="1825625"/>
            <a:ext cx="69284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2010, </a:t>
            </a:r>
            <a:r>
              <a:rPr lang="en-US" i="1" dirty="0" err="1"/>
              <a:t>PLoS</a:t>
            </a:r>
            <a:r>
              <a:rPr lang="en-US" i="1" dirty="0"/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3442556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MASCOT-GLM reconstructs Tarn to be the most likely source, consistent with case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30</a:t>
            </a:fld>
            <a:endParaRPr lang="en-US" dirty="0"/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6920175E-A632-F721-08A9-CFD65577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96" y="1423960"/>
            <a:ext cx="7776608" cy="45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7CBB2-B9D5-26E2-F557-FA50C1A9E53C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91716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Evidence that the initial culling of birds reduced migration between 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31</a:t>
            </a:fld>
            <a:endParaRPr lang="en-US" dirty="0"/>
          </a:p>
        </p:txBody>
      </p:sp>
      <p:pic>
        <p:nvPicPr>
          <p:cNvPr id="3074" name="Picture 2" descr="Details are in the caption following the image">
            <a:extLst>
              <a:ext uri="{FF2B5EF4-FFF2-40B4-BE49-F238E27FC236}">
                <a16:creationId xmlns:a16="http://schemas.microsoft.com/office/drawing/2014/main" id="{D9385F38-F781-10CB-1E44-2466AE58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1219200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53B64E-5690-ECCD-8539-946438868808}"/>
              </a:ext>
            </a:extLst>
          </p:cNvPr>
          <p:cNvSpPr txBox="1"/>
          <p:nvPr/>
        </p:nvSpPr>
        <p:spPr>
          <a:xfrm>
            <a:off x="8285018" y="6015315"/>
            <a:ext cx="36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Chakraborty</a:t>
            </a:r>
            <a:r>
              <a:rPr lang="en-US" dirty="0"/>
              <a:t> et al., </a:t>
            </a:r>
            <a:r>
              <a:rPr lang="en-US" i="1" dirty="0"/>
              <a:t>2022, Transboundary and Emerging Diseases</a:t>
            </a:r>
          </a:p>
        </p:txBody>
      </p:sp>
    </p:spTree>
    <p:extLst>
      <p:ext uri="{BB962C8B-B14F-4D97-AF65-F5344CB8AC3E}">
        <p14:creationId xmlns:p14="http://schemas.microsoft.com/office/powerpoint/2010/main" val="928911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Phylogenetic tree of SARS-CoV-2 sequences isolated in Washington State reveal multiple introductions.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32</a:t>
            </a:fld>
            <a:endParaRPr lang="en-US" dirty="0"/>
          </a:p>
        </p:txBody>
      </p:sp>
      <p:pic>
        <p:nvPicPr>
          <p:cNvPr id="26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77FAFFB5-8626-7644-A3D8-3564C1EDB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69" y="1735139"/>
            <a:ext cx="11881262" cy="4143375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834319-F45C-E745-B455-D65356CDC5B1}"/>
              </a:ext>
            </a:extLst>
          </p:cNvPr>
          <p:cNvSpPr txBox="1"/>
          <p:nvPr/>
        </p:nvSpPr>
        <p:spPr>
          <a:xfrm>
            <a:off x="2584450" y="6125647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nextstrain.org</a:t>
            </a:r>
            <a:r>
              <a:rPr lang="en-US" i="1" dirty="0"/>
              <a:t>/groups/blab/</a:t>
            </a:r>
            <a:r>
              <a:rPr lang="en-US" i="1" dirty="0" err="1"/>
              <a:t>ncov</a:t>
            </a:r>
            <a:r>
              <a:rPr lang="en-US" i="1" dirty="0"/>
              <a:t>/</a:t>
            </a:r>
            <a:r>
              <a:rPr lang="en-US" i="1" dirty="0" err="1"/>
              <a:t>wa-phylodynamics?c</a:t>
            </a:r>
            <a:r>
              <a:rPr lang="en-US" i="1" dirty="0"/>
              <a:t>=county</a:t>
            </a:r>
          </a:p>
        </p:txBody>
      </p:sp>
    </p:spTree>
    <p:extLst>
      <p:ext uri="{BB962C8B-B14F-4D97-AF65-F5344CB8AC3E}">
        <p14:creationId xmlns:p14="http://schemas.microsoft.com/office/powerpoint/2010/main" val="6842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B360-8621-884F-B2CA-F0323C21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0" y="365125"/>
            <a:ext cx="5054600" cy="2886075"/>
          </a:xfrm>
        </p:spPr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The two spike variants 614D and 614G were shown to differ in viral load and presumably transmission rate.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D9AE9-6F53-6C43-857E-C789B590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57384-9C01-064A-96BC-64C407425210}"/>
              </a:ext>
            </a:extLst>
          </p:cNvPr>
          <p:cNvSpPr txBox="1"/>
          <p:nvPr/>
        </p:nvSpPr>
        <p:spPr>
          <a:xfrm>
            <a:off x="9448800" y="58129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Korber</a:t>
            </a:r>
            <a:r>
              <a:rPr lang="en-US" dirty="0"/>
              <a:t> et al. (2020), </a:t>
            </a:r>
            <a:r>
              <a:rPr lang="en-US" i="1" dirty="0"/>
              <a:t>Cell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7353E7-3ACE-B94A-9CA5-3955D29C2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7363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2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Migration histories can be conditioned on instead of estimated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34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7387703" y="6183438"/>
            <a:ext cx="3572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 err="1"/>
              <a:t>BioRxiv</a:t>
            </a:r>
            <a:endParaRPr lang="en-US" i="1" dirty="0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638B64C-FD36-03E7-396C-8E772B4A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67" y="1513922"/>
            <a:ext cx="7224649" cy="45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95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effective population size of the spike variants reveals different temporal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35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368B0-2CAA-0745-8AE0-CF12183B123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B21735-6D31-924C-98F9-68E236A43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2000125"/>
            <a:ext cx="10485946" cy="43691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900CA-FA40-B344-B108-8ECE8698F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06" t="74029" r="35243"/>
          <a:stretch/>
        </p:blipFill>
        <p:spPr>
          <a:xfrm>
            <a:off x="7925232" y="2209800"/>
            <a:ext cx="3034868" cy="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9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in the reproduction rate of different spike variants reflect different mobility trends in the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36</a:t>
            </a:fld>
            <a:endParaRPr lang="en-US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D7FCAED-EF31-8D4F-A29E-C4222D2C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2658" y="1979488"/>
            <a:ext cx="9927409" cy="4136420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73FB94-7211-6247-8A45-6432961B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44"/>
          <a:stretch/>
        </p:blipFill>
        <p:spPr>
          <a:xfrm>
            <a:off x="2171700" y="2159000"/>
            <a:ext cx="7315200" cy="90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7D3C12-0284-155C-A413-97445542A217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77583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 played different roles in the spread of different SARS-CoV-2 spike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0DD-D71B-284E-BC2D-2AD9E344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37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20195A-020B-724D-8BEC-367827C7C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1689444"/>
            <a:ext cx="8356600" cy="4775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10F72-5DE0-FC8B-9FE4-C8EF58AA4269}"/>
              </a:ext>
            </a:extLst>
          </p:cNvPr>
          <p:cNvSpPr txBox="1"/>
          <p:nvPr/>
        </p:nvSpPr>
        <p:spPr>
          <a:xfrm>
            <a:off x="6400801" y="6183438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Müller, Wagner, </a:t>
            </a:r>
            <a:r>
              <a:rPr lang="en-US" dirty="0" err="1"/>
              <a:t>Frazar</a:t>
            </a:r>
            <a:r>
              <a:rPr lang="en-US" dirty="0"/>
              <a:t> and </a:t>
            </a:r>
            <a:r>
              <a:rPr lang="en-US" dirty="0" err="1"/>
              <a:t>Roychoudhury</a:t>
            </a:r>
            <a:r>
              <a:rPr lang="en-US" dirty="0"/>
              <a:t> et al. (2021), </a:t>
            </a:r>
            <a:r>
              <a:rPr lang="en-US" i="1" dirty="0"/>
              <a:t>Sci. Trans. Med.</a:t>
            </a:r>
          </a:p>
        </p:txBody>
      </p:sp>
    </p:spTree>
    <p:extLst>
      <p:ext uri="{BB962C8B-B14F-4D97-AF65-F5344CB8AC3E}">
        <p14:creationId xmlns:p14="http://schemas.microsoft.com/office/powerpoint/2010/main" val="3161315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H</a:t>
            </a:r>
            <a:r>
              <a:rPr lang="en-US" dirty="0">
                <a:latin typeface="Helvetica" pitchFamily="2" charset="0"/>
              </a:rPr>
              <a:t>igher incomes in North King County, fewer essential workers, smaller households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7764F-9BAD-748C-6F6F-79CDE6CF4048}"/>
              </a:ext>
            </a:extLst>
          </p:cNvPr>
          <p:cNvSpPr txBox="1"/>
          <p:nvPr/>
        </p:nvSpPr>
        <p:spPr>
          <a:xfrm>
            <a:off x="6539948" y="5903893"/>
            <a:ext cx="5652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M. I. Paredes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et al.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Local-Scale phylodynamics reveal differential community impact of SARS-CoV-2 in metropolitan US county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medRxiv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2022 </a:t>
            </a:r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1F6A5F-5C48-72D0-777E-581D448B3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9413"/>
          <a:stretch/>
        </p:blipFill>
        <p:spPr>
          <a:xfrm>
            <a:off x="-443948" y="2275310"/>
            <a:ext cx="12192000" cy="3004370"/>
          </a:xfrm>
        </p:spPr>
      </p:pic>
    </p:spTree>
    <p:extLst>
      <p:ext uri="{BB962C8B-B14F-4D97-AF65-F5344CB8AC3E}">
        <p14:creationId xmlns:p14="http://schemas.microsoft.com/office/powerpoint/2010/main" val="1091883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067C-2570-5044-9FA4-874E3777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After measures around 30-40% of cases in North were from introductions, while only 20-30% of cases in South were</a:t>
            </a:r>
          </a:p>
        </p:txBody>
      </p:sp>
      <p:pic>
        <p:nvPicPr>
          <p:cNvPr id="6" name="Content Placeholder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4722EE4-AB54-B026-CEEF-9DCCAFE34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93"/>
          <a:stretch/>
        </p:blipFill>
        <p:spPr>
          <a:xfrm>
            <a:off x="362459" y="1994252"/>
            <a:ext cx="11467082" cy="3717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DD300-E1C1-5B35-BB1C-BE3A99A8AD54}"/>
              </a:ext>
            </a:extLst>
          </p:cNvPr>
          <p:cNvSpPr txBox="1"/>
          <p:nvPr/>
        </p:nvSpPr>
        <p:spPr>
          <a:xfrm>
            <a:off x="6539948" y="5903893"/>
            <a:ext cx="5652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M. I. Paredes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et al.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Local-Scale phylodynamics reveal differential community impact of SARS-CoV-2 in metropolitan US county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medRxiv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2022 </a:t>
            </a:r>
          </a:p>
        </p:txBody>
      </p:sp>
    </p:spTree>
    <p:extLst>
      <p:ext uri="{BB962C8B-B14F-4D97-AF65-F5344CB8AC3E}">
        <p14:creationId xmlns:p14="http://schemas.microsoft.com/office/powerpoint/2010/main" val="361534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156C-D0FE-0A41-8AA1-3C783521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sequences cluster by host of isolation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E97FC-AF98-154C-9D50-B35597771BD3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CE7C41B-8045-7044-B457-7E91CC82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44" y="1353556"/>
            <a:ext cx="5102111" cy="5135112"/>
          </a:xfrm>
        </p:spPr>
      </p:pic>
    </p:spTree>
    <p:extLst>
      <p:ext uri="{BB962C8B-B14F-4D97-AF65-F5344CB8AC3E}">
        <p14:creationId xmlns:p14="http://schemas.microsoft.com/office/powerpoint/2010/main" val="4206505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multi-type birth-death process models how lineages give birth, die, are sampled or jump between states.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CEBC3-CFBE-B87A-D944-A17596CA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321" y="1507585"/>
            <a:ext cx="5509357" cy="49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Multi-type birth-death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D185-A703-E04B-AD17-9A42C354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333"/>
            <a:ext cx="4443485" cy="42526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 types, </a:t>
            </a:r>
            <a:r>
              <a:rPr lang="en-US" dirty="0" err="1"/>
              <a:t>i</a:t>
            </a:r>
            <a:r>
              <a:rPr lang="en-US" dirty="0"/>
              <a:t> = 1,…,N</a:t>
            </a:r>
          </a:p>
          <a:p>
            <a:endParaRPr lang="en-US" dirty="0"/>
          </a:p>
          <a:p>
            <a:r>
              <a:rPr lang="en-US" dirty="0"/>
              <a:t>N birth rates </a:t>
            </a:r>
            <a:r>
              <a:rPr lang="en-US" dirty="0" err="1"/>
              <a:t>λ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death rates </a:t>
            </a:r>
            <a:r>
              <a:rPr lang="en-US" dirty="0" err="1"/>
              <a:t>μ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N sampling rates </a:t>
            </a:r>
            <a:r>
              <a:rPr lang="en-US" dirty="0" err="1"/>
              <a:t>ψ</a:t>
            </a:r>
            <a:r>
              <a:rPr lang="en-US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Migration rates </a:t>
            </a:r>
            <a:r>
              <a:rPr lang="en-US" dirty="0" err="1"/>
              <a:t>m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EA02-1E2C-5D41-ACBA-155C42D5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8" y="1690688"/>
            <a:ext cx="5032642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D5C08-876B-1441-B359-0916E841A2FB}"/>
              </a:ext>
            </a:extLst>
          </p:cNvPr>
          <p:cNvSpPr txBox="1"/>
          <p:nvPr/>
        </p:nvSpPr>
        <p:spPr>
          <a:xfrm>
            <a:off x="8908473" y="6292820"/>
            <a:ext cx="328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Kühnert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MBE, 2016</a:t>
            </a:r>
          </a:p>
        </p:txBody>
      </p:sp>
    </p:spTree>
    <p:extLst>
      <p:ext uri="{BB962C8B-B14F-4D97-AF65-F5344CB8AC3E}">
        <p14:creationId xmlns:p14="http://schemas.microsoft.com/office/powerpoint/2010/main" val="40388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A42-F9E8-A64B-A916-CA859AC9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E150-49F6-2448-BA70-6E2F22B0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Typed or untyped trees, i.e. trees including the migration history or not (BDMM)</a:t>
            </a:r>
          </a:p>
          <a:p>
            <a:endParaRPr lang="en-US" dirty="0"/>
          </a:p>
          <a:p>
            <a:r>
              <a:rPr lang="en-US" dirty="0"/>
              <a:t>Fixed types at the tips (BDMM) or estimated (MSBD)</a:t>
            </a:r>
          </a:p>
          <a:p>
            <a:endParaRPr lang="en-US" dirty="0"/>
          </a:p>
          <a:p>
            <a:r>
              <a:rPr lang="en-US" dirty="0"/>
              <a:t>Extended multi-type birth-death model with birth rate between demes </a:t>
            </a:r>
            <a:r>
              <a:rPr lang="en-US" dirty="0" err="1"/>
              <a:t>λ</a:t>
            </a:r>
            <a:r>
              <a:rPr lang="en-US" baseline="-25000" dirty="0" err="1"/>
              <a:t>i,j</a:t>
            </a:r>
            <a:r>
              <a:rPr lang="en-US" dirty="0"/>
              <a:t> ∀ </a:t>
            </a:r>
            <a:r>
              <a:rPr lang="en-US" dirty="0" err="1"/>
              <a:t>i</a:t>
            </a:r>
            <a:r>
              <a:rPr lang="en-US" dirty="0"/>
              <a:t> ≠ j (BDMM, XML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tuberculosis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B92AA-A522-BC4F-9CB1-9A2AB04A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5" y="1649124"/>
            <a:ext cx="6858000" cy="44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790711" y="6153409"/>
            <a:ext cx="326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Pečerska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2021, Epidemics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6C97B-A7B9-9640-B0BB-AE612A8C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1" y="2024002"/>
            <a:ext cx="40403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27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9EA-EF9F-A34B-845E-16E6CDF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Boundary driven growth in solid tumors can be modelled as a two-state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1E16-A784-B0ED-A6AE-22D3AC5DC406}"/>
              </a:ext>
            </a:extLst>
          </p:cNvPr>
          <p:cNvSpPr txBox="1"/>
          <p:nvPr/>
        </p:nvSpPr>
        <p:spPr>
          <a:xfrm>
            <a:off x="6539948" y="5903893"/>
            <a:ext cx="5652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M. A.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Lewinsohn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T. Bedford, 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Müller*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A. F. Feder*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State-dependent evolutionary models reveal modes of solid tumor growth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Ecology and Evolution, 2023 </a:t>
            </a:r>
          </a:p>
          <a:p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*joint supervision</a:t>
            </a:r>
            <a:endParaRPr lang="en-US" sz="1400" i="1" dirty="0"/>
          </a:p>
        </p:txBody>
      </p:sp>
      <p:pic>
        <p:nvPicPr>
          <p:cNvPr id="5" name="timed_compressed">
            <a:hlinkClick r:id="" action="ppaction://media"/>
            <a:extLst>
              <a:ext uri="{FF2B5EF4-FFF2-40B4-BE49-F238E27FC236}">
                <a16:creationId xmlns:a16="http://schemas.microsoft.com/office/drawing/2014/main" id="{0379DFAC-0AE4-001F-0D14-8E51CBB82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5597" y="2025189"/>
            <a:ext cx="6300806" cy="35442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57D983-5CE4-AD3A-AF34-979AE36B9754}"/>
              </a:ext>
            </a:extLst>
          </p:cNvPr>
          <p:cNvSpPr/>
          <p:nvPr/>
        </p:nvSpPr>
        <p:spPr>
          <a:xfrm>
            <a:off x="7859948" y="1844040"/>
            <a:ext cx="1863171" cy="38404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767BD-8C3F-B4CC-5F41-0E7008EB6D20}"/>
              </a:ext>
            </a:extLst>
          </p:cNvPr>
          <p:cNvSpPr/>
          <p:nvPr/>
        </p:nvSpPr>
        <p:spPr>
          <a:xfrm>
            <a:off x="2468881" y="1844040"/>
            <a:ext cx="1863171" cy="38404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mutations occurring at cell division allows cell division rate to also be informed by the sequence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A3AD096-DE82-4F0A-AAB1-A9461F568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71" y="1625592"/>
            <a:ext cx="7306458" cy="45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7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3272-E3E1-A842-957E-8D0927AA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multi-type birth death model can be used to model growth differences between cancer cells in the center and edge of tumors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B511-C1FE-BA40-998A-F7B118E93DEE}"/>
              </a:ext>
            </a:extLst>
          </p:cNvPr>
          <p:cNvSpPr txBox="1"/>
          <p:nvPr/>
        </p:nvSpPr>
        <p:spPr>
          <a:xfrm>
            <a:off x="8229600" y="6153409"/>
            <a:ext cx="38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Lewinsohn</a:t>
            </a:r>
            <a:r>
              <a:rPr lang="en-US" sz="2000" dirty="0"/>
              <a:t> </a:t>
            </a:r>
            <a:r>
              <a:rPr lang="en-US" sz="2000" i="1" dirty="0"/>
              <a:t>et al.</a:t>
            </a:r>
            <a:r>
              <a:rPr lang="en-US" sz="2000" dirty="0"/>
              <a:t>, in preparation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9D96F-FC32-3D00-5488-E5913464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9" y="1348153"/>
            <a:ext cx="4257056" cy="55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9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F94E-8CAA-B04C-8950-0F8492BF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/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DA1A-8213-0647-983C-09F592E8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 parameter estimates map to biologically meaningful quantities (R</a:t>
            </a:r>
            <a:r>
              <a:rPr lang="en-US" baseline="-25000" dirty="0"/>
              <a:t>0</a:t>
            </a:r>
            <a:r>
              <a:rPr lang="en-US" dirty="0"/>
              <a:t>, length of infectious period,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Con: computational cost (BDMM) or approximations (MSBD)</a:t>
            </a:r>
          </a:p>
          <a:p>
            <a:endParaRPr lang="en-US" dirty="0"/>
          </a:p>
          <a:p>
            <a:r>
              <a:rPr lang="en-US" dirty="0"/>
              <a:t>Con: sensitive to unmodelled sampling discrepancies</a:t>
            </a:r>
          </a:p>
        </p:txBody>
      </p:sp>
    </p:spTree>
    <p:extLst>
      <p:ext uri="{BB962C8B-B14F-4D97-AF65-F5344CB8AC3E}">
        <p14:creationId xmlns:p14="http://schemas.microsoft.com/office/powerpoint/2010/main" val="17012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8655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on DTA: </a:t>
            </a:r>
            <a:r>
              <a:rPr lang="en-US" dirty="0">
                <a:hlinkClick r:id="rId2"/>
              </a:rPr>
              <a:t>https://doi.org/10.1371/journal.pcbi.1000520</a:t>
            </a:r>
            <a:endParaRPr lang="en-US" dirty="0"/>
          </a:p>
          <a:p>
            <a:r>
              <a:rPr lang="en-US" dirty="0"/>
              <a:t>How do different structured coalescent methods compare: </a:t>
            </a:r>
            <a:r>
              <a:rPr lang="en-US" dirty="0">
                <a:hlinkClick r:id="rId3"/>
              </a:rPr>
              <a:t>https://academic.oup.com/mbe/article-abstract/34/11/2970/3896419</a:t>
            </a:r>
            <a:endParaRPr lang="en-US" dirty="0"/>
          </a:p>
          <a:p>
            <a:r>
              <a:rPr lang="en-US" dirty="0"/>
              <a:t>Birth-death models with migration: </a:t>
            </a:r>
            <a:r>
              <a:rPr lang="en-US" u="sng" dirty="0">
                <a:hlinkClick r:id="rId4"/>
              </a:rPr>
              <a:t>https://doi.org/10.1093/molbev/msw064</a:t>
            </a:r>
            <a:endParaRPr lang="en-US" dirty="0"/>
          </a:p>
          <a:p>
            <a:r>
              <a:rPr lang="en-US" dirty="0"/>
              <a:t>GLM for DTA: </a:t>
            </a:r>
            <a:r>
              <a:rPr lang="en-US" dirty="0">
                <a:hlinkClick r:id="rId5"/>
              </a:rPr>
              <a:t>https://doi.org/10.1371/journal.ppat.1003932</a:t>
            </a:r>
            <a:endParaRPr lang="en-US" dirty="0"/>
          </a:p>
          <a:p>
            <a:r>
              <a:rPr lang="en-US" dirty="0"/>
              <a:t>GLM for MASCOT: </a:t>
            </a:r>
            <a:r>
              <a:rPr lang="en-US" u="sng" dirty="0">
                <a:hlinkClick r:id="rId6"/>
              </a:rPr>
              <a:t>https://doi.org/10.1093/ve/vez030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0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90D-6FA8-9144-A279-B95D7182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In the posterior probability, modelling the population dynamics happens in the tree prior.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441AE-E283-B041-9161-33EDB9F0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A1AEF-442A-B616-F5FE-3A78CF85280E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DuPlessis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L. et al. (2015),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Trends in Microbiology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5D413B98-1830-911D-65D9-A4EF94C0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4154"/>
            <a:ext cx="10490071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to account for population structure: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F930-64DB-584D-9C5E-A832107C7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DTA: </a:t>
            </a:r>
            <a:r>
              <a:rPr lang="en-US" dirty="0"/>
              <a:t>Assumes structure to be a neutral trait evolving “on top” of a phylogenetic tree (</a:t>
            </a:r>
            <a:r>
              <a:rPr lang="en-US" dirty="0" err="1"/>
              <a:t>Lemey</a:t>
            </a:r>
            <a:r>
              <a:rPr lang="en-US" dirty="0"/>
              <a:t> 2009).</a:t>
            </a:r>
          </a:p>
          <a:p>
            <a:endParaRPr lang="en-US" dirty="0"/>
          </a:p>
          <a:p>
            <a:r>
              <a:rPr lang="en-US" b="1" dirty="0"/>
              <a:t>Structured Coalescent: </a:t>
            </a:r>
            <a:r>
              <a:rPr lang="en-US" dirty="0"/>
              <a:t>Models how lineages coalesce within and migrate between discrete locations.</a:t>
            </a:r>
          </a:p>
          <a:p>
            <a:endParaRPr lang="en-US" dirty="0"/>
          </a:p>
          <a:p>
            <a:r>
              <a:rPr lang="en-US" b="1" dirty="0"/>
              <a:t>Multi-type Birth-death models: </a:t>
            </a:r>
            <a:r>
              <a:rPr lang="en-US" dirty="0"/>
              <a:t>Models how lineages give birth to other lineage in the same and migrate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3263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was generated by a different process (e.g. a coalescent process).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3BED16-4AE2-E043-9C82-B3D334AF0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866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of the tree is in some location (here 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595BD-283F-DD46-B55A-89AF5FC598D6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FA5FA-24C3-7C45-9BE3-86ECF162D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</p:spTree>
    <p:extLst>
      <p:ext uri="{BB962C8B-B14F-4D97-AF65-F5344CB8AC3E}">
        <p14:creationId xmlns:p14="http://schemas.microsoft.com/office/powerpoint/2010/main" val="232892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models the migration process on top of this tree from the root to the tips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6B7A15-1F95-EE42-BA91-68441FF8E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198" y="1690688"/>
            <a:ext cx="6101603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05DE7-65F1-7F40-AFE7-8CBC4D7A403B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Timothy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40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8716</TotalTime>
  <Words>2090</Words>
  <Application>Microsoft Macintosh PowerPoint</Application>
  <PresentationFormat>Widescreen</PresentationFormat>
  <Paragraphs>183</Paragraphs>
  <Slides>49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Helvetica</vt:lpstr>
      <vt:lpstr>Office Theme</vt:lpstr>
      <vt:lpstr>Accounting for population structure</vt:lpstr>
      <vt:lpstr>Phylogenetic trees are formed by population processes and contain information about them</vt:lpstr>
      <vt:lpstr>H3N2 sequences show spatial clustering</vt:lpstr>
      <vt:lpstr>MERS sequences cluster by host of isolation</vt:lpstr>
      <vt:lpstr>In the posterior probability, modelling the population dynamics happens in the tree prior.</vt:lpstr>
      <vt:lpstr>Models to account for population structure:</vt:lpstr>
      <vt:lpstr>Tree was generated by a different process (e.g. a coalescent process). </vt:lpstr>
      <vt:lpstr>Root of the tree is in some location (here red)</vt:lpstr>
      <vt:lpstr>Then models the migration process on top of this tree from the root to the tips</vt:lpstr>
      <vt:lpstr>Sampling locations are considered Data.</vt:lpstr>
      <vt:lpstr>Discrete trait analyses treat geography the same way as substitutions are treated</vt:lpstr>
      <vt:lpstr>Migration rates can be informed using outside data in a GLM approach</vt:lpstr>
      <vt:lpstr>Migration rates in the DTA model can be informed by transportation Data</vt:lpstr>
      <vt:lpstr>We track the ancestry of 4 viruses isolated from 4 people in 3 locations from present to past</vt:lpstr>
      <vt:lpstr>Lineages can have originated from a different location at a rate given by the migration rate.</vt:lpstr>
      <vt:lpstr>Two lineages can share a common ancestor at a rate inverse proportional to the Ne of location blue</vt:lpstr>
      <vt:lpstr>Two lineages can share a common ancestor at a rate inverse proportional to the Ne of location yellow</vt:lpstr>
      <vt:lpstr>Lineages can have originated from a different location at a rate given by the migration rate.</vt:lpstr>
      <vt:lpstr>And then coalesce again in location blue, reaching the root of the tree</vt:lpstr>
      <vt:lpstr>The structured coalescent models how lineages coalesce within and migrate between locations</vt:lpstr>
      <vt:lpstr>This allows us to estimate how migration rates between locations differ</vt:lpstr>
      <vt:lpstr>Or how the number of infected individuals differs between location</vt:lpstr>
      <vt:lpstr>MERS sequences cluster by host of isolation</vt:lpstr>
      <vt:lpstr>Seasonal trends in camel to human transmissions</vt:lpstr>
      <vt:lpstr>MASCOT approximates the structured coalescent to dramatically improve efficiency</vt:lpstr>
      <vt:lpstr>Migration rates and effective population sizes can be informed using outside data in a GLM approach</vt:lpstr>
      <vt:lpstr>Time dependent predictors can be linked to migration rates and effective population sizes</vt:lpstr>
      <vt:lpstr>In 2016 and 2017, there was an Influenza A/H5N8 outbreak in France</vt:lpstr>
      <vt:lpstr>Cases first appeared in the department (state) of tarn and H5N8 was soon detected in other regions as well</vt:lpstr>
      <vt:lpstr>MASCOT-GLM reconstructs Tarn to be the most likely source, consistent with case data</vt:lpstr>
      <vt:lpstr>Evidence that the initial culling of birds reduced migration between location</vt:lpstr>
      <vt:lpstr>Phylogenetic tree of SARS-CoV-2 sequences isolated in Washington State reveal multiple introductions. </vt:lpstr>
      <vt:lpstr>The two spike variants 614D and 614G were shown to differ in viral load and presumably transmission rate.</vt:lpstr>
      <vt:lpstr>Migration histories can be conditioned on instead of estimated</vt:lpstr>
      <vt:lpstr>Reconstructing the effective population size of the spike variants reveals different temporal patterns</vt:lpstr>
      <vt:lpstr>Changes in the reproduction rate of different spike variants reflect different mobility trends in the state</vt:lpstr>
      <vt:lpstr>Introductions played different roles in the spread of different SARS-CoV-2 spike variants</vt:lpstr>
      <vt:lpstr>Higher incomes in North King County, fewer essential workers, smaller households</vt:lpstr>
      <vt:lpstr>After measures around 30-40% of cases in North were from introductions, while only 20-30% of cases in South were</vt:lpstr>
      <vt:lpstr>The multi-type birth-death process models how lineages give birth, die, are sampled or jump between states.</vt:lpstr>
      <vt:lpstr>Multi-type birth-death process</vt:lpstr>
      <vt:lpstr>Variations</vt:lpstr>
      <vt:lpstr>Example: tuberculosis</vt:lpstr>
      <vt:lpstr>Boundary driven growth in solid tumors can be modelled as a two-state process</vt:lpstr>
      <vt:lpstr>Modelling mutations occurring at cell division allows cell division rate to also be informed by the sequence data</vt:lpstr>
      <vt:lpstr>The multi-type birth death model can be used to model growth differences between cancer cells in the center and edge of tumors</vt:lpstr>
      <vt:lpstr>Pros / Cons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52</cp:revision>
  <dcterms:created xsi:type="dcterms:W3CDTF">2020-07-05T17:44:26Z</dcterms:created>
  <dcterms:modified xsi:type="dcterms:W3CDTF">2023-07-07T18:48:30Z</dcterms:modified>
</cp:coreProperties>
</file>